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 id="269" r:id="rId8"/>
    <p:sldId id="273" r:id="rId9"/>
    <p:sldId id="265" r:id="rId10"/>
    <p:sldId id="266" r:id="rId11"/>
    <p:sldId id="278" r:id="rId12"/>
    <p:sldId id="268" r:id="rId13"/>
    <p:sldId id="270" r:id="rId14"/>
    <p:sldId id="272" r:id="rId15"/>
    <p:sldId id="271" r:id="rId16"/>
    <p:sldId id="274" r:id="rId17"/>
    <p:sldId id="275" r:id="rId18"/>
    <p:sldId id="279" r:id="rId19"/>
    <p:sldId id="259"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5909310"/>
          </a:xfrm>
          <a:prstGeom prst="rect">
            <a:avLst/>
          </a:prstGeom>
          <a:noFill/>
        </p:spPr>
        <p:txBody>
          <a:bodyPr wrap="square" rtlCol="0">
            <a:spAutoFit/>
          </a:bodyPr>
          <a:lstStyle/>
          <a:p>
            <a:pPr algn="ctr"/>
            <a:r>
              <a:rPr lang="ka-GE" dirty="0"/>
              <a:t>გამოჩენილი ხელოვნებისა და არქიტექტურის თეორეტიკოსი, ინჟინერი და არქიტექტორი მარკუს ვიტრუვიუსი ჯერ კიდევ ჩვ.წ აღ-მდე I საუკუნის II ნახევარში ეხება ქალაქთმშენებლობის საკითხებს. იგი თავის ტრაქტატში აყალიბებს იმ ძირითად მოთხოვნებს, რაც საფუძვლად უნდა ედოს ნებისმიერი ქალაქის დაარსებასა და განვითარებას, ესენია</a:t>
            </a:r>
            <a:r>
              <a:rPr lang="en-US" dirty="0"/>
              <a:t>:</a:t>
            </a:r>
            <a:endParaRPr lang="ka-GE" dirty="0"/>
          </a:p>
          <a:p>
            <a:endParaRPr lang="en-US" dirty="0"/>
          </a:p>
          <a:p>
            <a:endParaRPr lang="en-US" dirty="0"/>
          </a:p>
          <a:p>
            <a:endParaRPr lang="ka-GE" dirty="0"/>
          </a:p>
          <a:p>
            <a:r>
              <a:rPr lang="ka-GE" dirty="0"/>
              <a:t>კეთილმყოფელი კლიმატი</a:t>
            </a:r>
            <a:endParaRPr lang="en-US" dirty="0"/>
          </a:p>
          <a:p>
            <a:endParaRPr lang="en-US" dirty="0"/>
          </a:p>
          <a:p>
            <a:endParaRPr lang="ka-GE" dirty="0"/>
          </a:p>
          <a:p>
            <a:endParaRPr lang="ka-GE" dirty="0"/>
          </a:p>
          <a:p>
            <a:r>
              <a:rPr lang="ka-GE" dirty="0"/>
              <a:t>სუფთა სასმელი წყლის არსებობა</a:t>
            </a:r>
          </a:p>
          <a:p>
            <a:endParaRPr lang="en-US" dirty="0"/>
          </a:p>
          <a:p>
            <a:endParaRPr lang="ka-GE" dirty="0"/>
          </a:p>
          <a:p>
            <a:r>
              <a:rPr lang="ka-GE" dirty="0"/>
              <a:t>ნაყოფიერი სასოფლო მიწების სიახლოვე</a:t>
            </a:r>
            <a:endParaRPr lang="en-US" dirty="0"/>
          </a:p>
          <a:p>
            <a:endParaRPr lang="en-US" dirty="0"/>
          </a:p>
          <a:p>
            <a:endParaRPr lang="en-US" dirty="0"/>
          </a:p>
          <a:p>
            <a:r>
              <a:rPr lang="ka-GE" dirty="0"/>
              <a:t>სახმელეთო და საწყალოსნო გზების სისტემა</a:t>
            </a:r>
          </a:p>
          <a:p>
            <a:endParaRPr lang="en-US" dirty="0"/>
          </a:p>
          <a:p>
            <a:endParaRPr lang="en-US" dirty="0"/>
          </a:p>
        </p:txBody>
      </p:sp>
      <p:sp>
        <p:nvSpPr>
          <p:cNvPr id="3" name="Right Arrow 2"/>
          <p:cNvSpPr/>
          <p:nvPr/>
        </p:nvSpPr>
        <p:spPr>
          <a:xfrm>
            <a:off x="381000" y="3124200"/>
            <a:ext cx="3810000" cy="990600"/>
          </a:xfrm>
          <a:prstGeom prst="rightArrow">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381000" y="2133600"/>
            <a:ext cx="3276600" cy="91440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381000" y="4038600"/>
            <a:ext cx="4572000" cy="91440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81000" y="4800600"/>
            <a:ext cx="5105400" cy="99060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152400"/>
            <a:ext cx="7924800" cy="15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305800" cy="2308324"/>
          </a:xfrm>
          <a:prstGeom prst="rect">
            <a:avLst/>
          </a:prstGeom>
          <a:noFill/>
        </p:spPr>
        <p:txBody>
          <a:bodyPr wrap="square" rtlCol="0">
            <a:spAutoFit/>
          </a:bodyPr>
          <a:lstStyle/>
          <a:p>
            <a:pPr algn="ctr"/>
            <a:r>
              <a:rPr lang="ka-GE" dirty="0"/>
              <a:t>საქართველოში, ისტორიულად, ქალაქის მშენებლობას უპირატესობა ენიჭებოდა პლატოს, ბორცვებს ან მთის კალთებს. ასეთი მდებარეობა თავდაცვის საკიტყხებთან ერთად, უზრუნველყოფდა წვიმის წყლის ბუნებრივ ჩადინებას. ამავე დროს, ქალაქიდან ლამაზი ხედები იშლებოდა. ქალაქისთვის ადგილის შერჩევისას მნიშვნელობა ენიჭებოდა წლის მომარაგებას. ამიტომ, ქალაქები შენდებოდა მდინარის პირას, ან იმ მთებზე, სადაც მთის წყაროები იყო.ყველა ქალაქი მდებარეობდა გაბატონებულ მაღლობზე, რომელთაც ჰქონდათ ბუნებრივი ზღუდეები მდინარეებისა ან ღრმა ხევების სახით.</a:t>
            </a:r>
            <a:endParaRPr lang="en-US" dirty="0"/>
          </a:p>
        </p:txBody>
      </p:sp>
      <p:pic>
        <p:nvPicPr>
          <p:cNvPr id="2050" name="Picture 2" descr="ძველი ნარიყალა-ის სურათის შედეგი"/>
          <p:cNvPicPr>
            <a:picLocks noChangeAspect="1" noChangeArrowheads="1"/>
          </p:cNvPicPr>
          <p:nvPr/>
        </p:nvPicPr>
        <p:blipFill>
          <a:blip r:embed="rId2"/>
          <a:srcRect/>
          <a:stretch>
            <a:fillRect/>
          </a:stretch>
        </p:blipFill>
        <p:spPr bwMode="auto">
          <a:xfrm>
            <a:off x="990600" y="2819400"/>
            <a:ext cx="7010400" cy="357530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01000" cy="1477328"/>
          </a:xfrm>
          <a:prstGeom prst="rect">
            <a:avLst/>
          </a:prstGeom>
        </p:spPr>
        <p:txBody>
          <a:bodyPr wrap="square">
            <a:spAutoFit/>
          </a:bodyPr>
          <a:lstStyle/>
          <a:p>
            <a:pPr algn="ctr"/>
            <a:r>
              <a:rPr lang="ka-GE" dirty="0"/>
              <a:t>თბილისი ერთ-ერთი უძველესი ქალაქია</a:t>
            </a:r>
            <a:r>
              <a:rPr lang="en-US" dirty="0"/>
              <a:t>;</a:t>
            </a:r>
            <a:r>
              <a:rPr lang="ka-GE" dirty="0"/>
              <a:t> პირველი ცნობები თბილისის შესახებ </a:t>
            </a:r>
            <a:r>
              <a:rPr lang="en-US" dirty="0"/>
              <a:t>IV </a:t>
            </a:r>
            <a:r>
              <a:rPr lang="ka-GE" dirty="0"/>
              <a:t>საუკუნეს ეკუთვნის. ადრე შუა საუკუნეებში მას ჰქონდა ციხე-სიმაგრის სტატუსი და შედგებოდა ორი ძირითადი ნაწილისაგან: უძველესი დასახლებისა, კერძოდ თბილისის, და გამაგრებული ტერიტორიისგან - კალასაგან. </a:t>
            </a:r>
            <a:endParaRPr lang="en-US" dirty="0"/>
          </a:p>
        </p:txBody>
      </p:sp>
      <p:pic>
        <p:nvPicPr>
          <p:cNvPr id="17410" name="Picture 2" descr="დაკავშირებული სურათი"/>
          <p:cNvPicPr>
            <a:picLocks noChangeAspect="1" noChangeArrowheads="1"/>
          </p:cNvPicPr>
          <p:nvPr/>
        </p:nvPicPr>
        <p:blipFill>
          <a:blip r:embed="rId2"/>
          <a:srcRect/>
          <a:stretch>
            <a:fillRect/>
          </a:stretch>
        </p:blipFill>
        <p:spPr bwMode="auto">
          <a:xfrm>
            <a:off x="1219200" y="1859905"/>
            <a:ext cx="6477000" cy="4693295"/>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1200329"/>
          </a:xfrm>
          <a:prstGeom prst="rect">
            <a:avLst/>
          </a:prstGeom>
          <a:effectLst>
            <a:glow rad="635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dirty="0"/>
              <a:t>VI </a:t>
            </a:r>
            <a:r>
              <a:rPr lang="ka-GE" dirty="0"/>
              <a:t>საუკუნეში ქალაქის უკვე არსებულ ორ ნაწილს, მდინარე მტკვრის მარჯვენა სანაპიროზე - კალასა და თბილისის უძველეს დასახლებას, დაემატა მესამე, მარცხენა სანაპიროზე მდებარე ნაწილი - სოღდებილი (ისანი) აშენდა მეტეხი. ამასთან, ერთად გაიზარდა კალაუბანი. </a:t>
            </a:r>
            <a:endParaRPr lang="en-US" dirty="0"/>
          </a:p>
        </p:txBody>
      </p:sp>
      <p:pic>
        <p:nvPicPr>
          <p:cNvPr id="16388" name="Picture 4" descr="მეტეხი-ის სურათის შედეგი"/>
          <p:cNvPicPr>
            <a:picLocks noChangeAspect="1" noChangeArrowheads="1"/>
          </p:cNvPicPr>
          <p:nvPr/>
        </p:nvPicPr>
        <p:blipFill>
          <a:blip r:embed="rId2"/>
          <a:srcRect/>
          <a:stretch>
            <a:fillRect/>
          </a:stretch>
        </p:blipFill>
        <p:spPr bwMode="auto">
          <a:xfrm>
            <a:off x="1143000" y="1701997"/>
            <a:ext cx="6781800" cy="492740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
            <a:ext cx="8077200" cy="2308324"/>
          </a:xfrm>
          <a:prstGeom prst="rect">
            <a:avLst/>
          </a:prstGeom>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dirty="0"/>
              <a:t>VII </a:t>
            </a:r>
            <a:r>
              <a:rPr lang="ka-GE" dirty="0"/>
              <a:t>საუკუნეში იმ ადგილას, სადაც მტკვრის კალაპოტი ყველაზე მეტად ვიწროვდება, უკვე გადებული იყო უძველესი ხიდი, რომელიც კალას ისანთან აკავშირებდა (დღევანდელი ავლაბარი). </a:t>
            </a:r>
            <a:r>
              <a:rPr lang="en-US" dirty="0"/>
              <a:t>VIII </a:t>
            </a:r>
            <a:r>
              <a:rPr lang="ka-GE" dirty="0"/>
              <a:t>საუკუნეში ქალაქის დომინანტი კვლავ კალაა, ციტადელი, რომელიც გადაჰყურებს მთელ ქალაქს. ქალაქის ნაწილი კი, მდინარის მარჯვენა ნაპირის გაყოლებით ვაკეზე იყო განლაგებული. მეორე ნაპირზე, კლდის პირას, ახლანდელი მეტეხის ადგილას, სასაფლაო და “სადილეგო” . ამ სქემით თბილისი გვიან შუა საუკუნემდე არსებობდა (XIV-XV).</a:t>
            </a:r>
            <a:endParaRPr lang="en-US" dirty="0"/>
          </a:p>
        </p:txBody>
      </p:sp>
      <p:pic>
        <p:nvPicPr>
          <p:cNvPr id="15362" name="Picture 2" descr="მეტეხი-ის სურათის შედეგი"/>
          <p:cNvPicPr>
            <a:picLocks noChangeAspect="1" noChangeArrowheads="1"/>
          </p:cNvPicPr>
          <p:nvPr/>
        </p:nvPicPr>
        <p:blipFill>
          <a:blip r:embed="rId2"/>
          <a:srcRect/>
          <a:stretch>
            <a:fillRect/>
          </a:stretch>
        </p:blipFill>
        <p:spPr bwMode="auto">
          <a:xfrm>
            <a:off x="914400" y="2438400"/>
            <a:ext cx="6858000" cy="4343400"/>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7772400" cy="1754326"/>
          </a:xfrm>
          <a:prstGeom prst="rect">
            <a:avLst/>
          </a:prstGeom>
          <a:effectLst>
            <a:glow rad="635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ka-GE" dirty="0"/>
              <a:t>ვახუშტი ბატონიშვილის (ბაგრატიონის) გეგმის მიხედვით (1735 წ.), ქალაქი სამი ძირითადი ნაწილისაგან შედგებოდა. ეს იყო: კალა, აბანოთუბანი და სეიდაბადი. სწორედ ძველი ქალაქის ტერიტორიას ამ დროს საკუთრივ “თბილისი” ერქვა. ისანი - მტკვრის მარცხენა ნაპირზე მდებარეობდა და დანარჩენ ქალაქს ერთადერთი ხიდით უკავშირდებოდა (ისანს ავლაბარი </a:t>
            </a:r>
            <a:r>
              <a:rPr lang="en-US" dirty="0"/>
              <a:t>XIV </a:t>
            </a:r>
            <a:r>
              <a:rPr lang="ka-GE" dirty="0"/>
              <a:t>საუკუნიდან შეერქვა). </a:t>
            </a:r>
            <a:endParaRPr lang="en-US" dirty="0"/>
          </a:p>
        </p:txBody>
      </p:sp>
      <p:sp>
        <p:nvSpPr>
          <p:cNvPr id="3" name="Rectangle 2"/>
          <p:cNvSpPr/>
          <p:nvPr/>
        </p:nvSpPr>
        <p:spPr>
          <a:xfrm>
            <a:off x="5486400" y="3200400"/>
            <a:ext cx="3200400"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ka-GE" sz="1200" b="1" dirty="0"/>
              <a:t>ა)</a:t>
            </a:r>
            <a:r>
              <a:rPr lang="ka-GE" sz="1200" dirty="0"/>
              <a:t> ტფილისი ანუ სეიდაბადია გამოსახული, დღეს აბანოთუბანი. რუკის შუა ნაწილში გამოსახულია </a:t>
            </a:r>
          </a:p>
          <a:p>
            <a:r>
              <a:rPr lang="ka-GE" sz="1200" b="1" dirty="0"/>
              <a:t>ბ) </a:t>
            </a:r>
            <a:r>
              <a:rPr lang="ka-GE" sz="1200" dirty="0"/>
              <a:t>კალა _ გალავნით შემოფაგლული ქალაქი და იქვე ქვემოთ ნარიყალას ზედა-ციხე. რუკაზე მარცხნივ აღნიშნულია</a:t>
            </a:r>
          </a:p>
          <a:p>
            <a:r>
              <a:rPr lang="ka-GE" sz="1200" b="1" dirty="0"/>
              <a:t>გ)</a:t>
            </a:r>
            <a:r>
              <a:rPr lang="ka-GE" sz="1200" dirty="0"/>
              <a:t> გარეთუბანი, ტერიტორია დღევანდელ რუსთაველის პროსპექტსა და მტკვარს შორის. მტკვრის მარცხენა ნაპირზე კი </a:t>
            </a:r>
          </a:p>
          <a:p>
            <a:r>
              <a:rPr lang="ka-GE" sz="1200" b="1" dirty="0"/>
              <a:t>დ)</a:t>
            </a:r>
            <a:r>
              <a:rPr lang="ka-GE" sz="1200" dirty="0"/>
              <a:t> მეტეხი და ავლაბარი. იქვე მარჯვნივ კი აღნიშნულია სოფლები ჩუღურეთი და ახალი სოფელი.</a:t>
            </a:r>
            <a:endParaRPr lang="en-US" sz="1200" dirty="0"/>
          </a:p>
        </p:txBody>
      </p:sp>
      <p:pic>
        <p:nvPicPr>
          <p:cNvPr id="14338" name="Picture 2" descr="http://www.city.kvira.ge/wp-content/uploads/2016/03/33333333333333333333.jpg"/>
          <p:cNvPicPr>
            <a:picLocks noChangeAspect="1" noChangeArrowheads="1"/>
          </p:cNvPicPr>
          <p:nvPr/>
        </p:nvPicPr>
        <p:blipFill>
          <a:blip r:embed="rId2"/>
          <a:srcRect/>
          <a:stretch>
            <a:fillRect/>
          </a:stretch>
        </p:blipFill>
        <p:spPr bwMode="auto">
          <a:xfrm>
            <a:off x="457200" y="2209800"/>
            <a:ext cx="4294600" cy="44196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3200400" cy="5909310"/>
          </a:xfrm>
          <a:prstGeom prst="rect">
            <a:avLst/>
          </a:prstGeom>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ka-GE" dirty="0"/>
              <a:t>საქართველოს რუსეთთან მიერთების ფაქტმა, 1801 წელს, პოლიტიკური, სოციალური, ეკონომიკური ძვრების ფონზე </a:t>
            </a:r>
            <a:r>
              <a:rPr lang="en-US" dirty="0"/>
              <a:t>XIX </a:t>
            </a:r>
            <a:r>
              <a:rPr lang="ka-GE" dirty="0"/>
              <a:t>საუკუნის თბილისი - იმ დროინდელი ამიერკავკასიის ცენტრი, მიიყვანა ქალაქთმშენებლობითი ხარისხის და მასშტაბის ძირეულ ცვლილებამდე. პირველად თბილისში, მშენებლობამ მიიღო გეგმიური, წინასწარ განსაზღვრული ხასიათი, თუმცა ამ ვითარებამ არ გამორიცხა ქალაქის დიდი რაიონების განაშენიანების სტიქიური წარმოშობის ქაოტური პრაქტიკა. </a:t>
            </a:r>
            <a:endParaRPr lang="en-US" dirty="0"/>
          </a:p>
        </p:txBody>
      </p:sp>
      <p:pic>
        <p:nvPicPr>
          <p:cNvPr id="12290" name="Picture 2" descr="დაკავშირებული სურათი"/>
          <p:cNvPicPr>
            <a:picLocks noChangeAspect="1" noChangeArrowheads="1"/>
          </p:cNvPicPr>
          <p:nvPr/>
        </p:nvPicPr>
        <p:blipFill>
          <a:blip r:embed="rId2"/>
          <a:srcRect/>
          <a:stretch>
            <a:fillRect/>
          </a:stretch>
        </p:blipFill>
        <p:spPr bwMode="auto">
          <a:xfrm>
            <a:off x="4343400" y="533400"/>
            <a:ext cx="44196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6200"/>
            <a:ext cx="8915400" cy="2031325"/>
          </a:xfrm>
          <a:prstGeom prst="rect">
            <a:avLst/>
          </a:prstGeom>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ka-GE" dirty="0"/>
              <a:t>განაშენიანების მხრივ, ძველი თბილისის გეგმარებისგან განსხვავებით, რომელიც ქუჩების, შესახვევებისა და ჩიხების ჩახლართული, ქაოტური ქსელისგან შედგებოდა, </a:t>
            </a:r>
            <a:r>
              <a:rPr lang="en-US" dirty="0"/>
              <a:t>XIX </a:t>
            </a:r>
            <a:r>
              <a:rPr lang="ka-GE" dirty="0"/>
              <a:t>საუკუნის მშენებლობა გარკვეულ წესებს დაუმორჩილეს. </a:t>
            </a:r>
          </a:p>
          <a:p>
            <a:pPr algn="ctr"/>
            <a:r>
              <a:rPr lang="ka-GE" dirty="0"/>
              <a:t>თბილისის მშენებლობაში პირველად ჩნდება </a:t>
            </a:r>
            <a:r>
              <a:rPr lang="ka-GE" i="1" dirty="0"/>
              <a:t>გეგმიურობა</a:t>
            </a:r>
            <a:r>
              <a:rPr lang="ka-GE" dirty="0"/>
              <a:t>, სავალდებულო წესები და ნორმები. ახალი უბნები წინასწარ იგეგმებოდა, წესდებოდა ქუჩების მიმართულება, სიგანე. ეს ყველაზე კარგათ გამოვლინდა სოლოლაკის და რუსთაველის (გოლოვინის) პროსპექტის უბნების განაშენიანებაზე.</a:t>
            </a:r>
            <a:endParaRPr lang="en-US" dirty="0"/>
          </a:p>
        </p:txBody>
      </p:sp>
      <p:pic>
        <p:nvPicPr>
          <p:cNvPr id="8194" name="Picture 2" descr="უბანი გოლოვინის-ის სურათის შედეგი"/>
          <p:cNvPicPr>
            <a:picLocks noChangeAspect="1" noChangeArrowheads="1"/>
          </p:cNvPicPr>
          <p:nvPr/>
        </p:nvPicPr>
        <p:blipFill>
          <a:blip r:embed="rId2"/>
          <a:srcRect/>
          <a:stretch>
            <a:fillRect/>
          </a:stretch>
        </p:blipFill>
        <p:spPr bwMode="auto">
          <a:xfrm>
            <a:off x="685800" y="2171700"/>
            <a:ext cx="7467600" cy="4686300"/>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02275"/>
            <a:ext cx="8458200" cy="2031325"/>
          </a:xfrm>
          <a:prstGeom prst="rect">
            <a:avLst/>
          </a:prstGeom>
          <a:effectLst>
            <a:glow rad="63500">
              <a:schemeClr val="accent1">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dirty="0"/>
              <a:t>XIX </a:t>
            </a:r>
            <a:r>
              <a:rPr lang="ka-GE" dirty="0"/>
              <a:t>საუკუნის პირველ ნახევარში მოისპო ქალაქის ზღუდეები და კარები. გაჩნდა ახალი უბნები: სოლოლაკის ბაღებისა და დღევანდელი რუსთაველის გამზირის ტერიტორიაზე; ქალაქს დაემატა სოფლები ჩუღურეთი და კუკია, ცოტა მოგვიანებით კი, ვერე და დიდუბის მხარე, ნავთლუღი და სხვა. კუკიის უშუალო გაგრძელებას წარმოადგენდა მის ჩრდილო-დასავლეთით მდებარე გერმანელების კოლონია “ალექსანდერდორფი” (ახლანდელი დავით აღმაშენებლის გამზირის მიდამოები), რომელიც 1819 წელს შეიქმნა. </a:t>
            </a:r>
            <a:endParaRPr lang="en-US" dirty="0"/>
          </a:p>
        </p:txBody>
      </p:sp>
      <p:pic>
        <p:nvPicPr>
          <p:cNvPr id="11266" name="Picture 2" descr="დავით აღმაშენებლის გამზირი-ის სურათის შედეგი"/>
          <p:cNvPicPr>
            <a:picLocks noChangeAspect="1" noChangeArrowheads="1"/>
          </p:cNvPicPr>
          <p:nvPr/>
        </p:nvPicPr>
        <p:blipFill>
          <a:blip r:embed="rId2"/>
          <a:srcRect/>
          <a:stretch>
            <a:fillRect/>
          </a:stretch>
        </p:blipFill>
        <p:spPr bwMode="auto">
          <a:xfrm>
            <a:off x="1219200" y="2286000"/>
            <a:ext cx="6705600" cy="439102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3810000" cy="5909310"/>
          </a:xfrm>
          <a:prstGeom prst="rect">
            <a:avLst/>
          </a:prstGeom>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a-GE" dirty="0"/>
              <a:t>შენდება მრავალი სამრეწველო დანიშნულების ნაგებობა - </a:t>
            </a:r>
            <a:r>
              <a:rPr lang="ka-GE" i="1" dirty="0"/>
              <a:t>რკინიგზის სადგური</a:t>
            </a:r>
            <a:r>
              <a:rPr lang="ka-GE" dirty="0"/>
              <a:t>, ფაბრიკები და სახელოსნოები, ძველი ქარვასლების განახლება ხდება და დიდი სავაჭრო შენობებიც იგება, ეწყობა დიდი მასშტაბის სამრეწველო  გამოფენები. არსდება სამეცნიერო დაწესებულებები - ობსერვატორია, ბოტანიკური ბაღი, სხვადასხვა სახის სასწავლებლები - </a:t>
            </a:r>
            <a:r>
              <a:rPr lang="ka-GE" i="1" dirty="0"/>
              <a:t>გიმნაზიები</a:t>
            </a:r>
            <a:r>
              <a:rPr lang="ka-GE" dirty="0"/>
              <a:t>, ინსტიტუტები, ლიცეუმები, სამხატვრო საზოგადოებები. ყალიბდება კავკასიური მუზეუმი. აღმავლობას განიცდის ქართული ტრადიციული </a:t>
            </a:r>
            <a:r>
              <a:rPr lang="ka-GE" i="1" dirty="0"/>
              <a:t>თეატრი</a:t>
            </a:r>
            <a:r>
              <a:rPr lang="ka-GE" dirty="0"/>
              <a:t>. თანდათან თბილისში იყრის თავს მთელი საქართველოს კულტურული ძალები. </a:t>
            </a:r>
            <a:endParaRPr lang="en-US" dirty="0"/>
          </a:p>
        </p:txBody>
      </p:sp>
      <p:pic>
        <p:nvPicPr>
          <p:cNvPr id="10242" name="Picture 2" descr="დაკავშირებული სურათი"/>
          <p:cNvPicPr>
            <a:picLocks noChangeAspect="1" noChangeArrowheads="1"/>
          </p:cNvPicPr>
          <p:nvPr/>
        </p:nvPicPr>
        <p:blipFill>
          <a:blip r:embed="rId2"/>
          <a:srcRect/>
          <a:stretch>
            <a:fillRect/>
          </a:stretch>
        </p:blipFill>
        <p:spPr bwMode="auto">
          <a:xfrm>
            <a:off x="4279490" y="457200"/>
            <a:ext cx="4712110" cy="3657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a:stretch>
            <a:fillRect/>
          </a:stretch>
        </p:blipFill>
        <p:spPr bwMode="auto">
          <a:xfrm>
            <a:off x="609600" y="685800"/>
            <a:ext cx="8179497" cy="5908981"/>
          </a:xfrm>
          <a:prstGeom prst="rect">
            <a:avLst/>
          </a:prstGeom>
          <a:noFill/>
          <a:ln w="9525">
            <a:noFill/>
            <a:miter lim="800000"/>
            <a:headEnd/>
            <a:tailEnd/>
          </a:ln>
          <a:effectLst/>
        </p:spPr>
      </p:pic>
      <p:sp>
        <p:nvSpPr>
          <p:cNvPr id="3" name="TextBox 2"/>
          <p:cNvSpPr txBox="1"/>
          <p:nvPr/>
        </p:nvSpPr>
        <p:spPr>
          <a:xfrm>
            <a:off x="1295400" y="152400"/>
            <a:ext cx="7162800" cy="369332"/>
          </a:xfrm>
          <a:prstGeom prst="rect">
            <a:avLst/>
          </a:prstGeom>
          <a:noFill/>
        </p:spPr>
        <p:txBody>
          <a:bodyPr wrap="square" rtlCol="0">
            <a:spAutoFit/>
          </a:bodyPr>
          <a:lstStyle/>
          <a:p>
            <a:r>
              <a:rPr lang="ka-GE" dirty="0"/>
              <a:t>თბილისის ქალაქთმშენებლობითი განვითარების სქემები</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52400"/>
            <a:ext cx="7924800" cy="2585323"/>
          </a:xfrm>
          <a:prstGeom prst="rect">
            <a:avLst/>
          </a:prstGeom>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ka-GE" i="1" dirty="0"/>
              <a:t>1950 - იანი წლების შუა ნაწილში რადიკალურად იცვლება, პოლიტიკური ძვრების ფონზე, ქალაქთმშენებლობის იდეოლოგია</a:t>
            </a:r>
            <a:r>
              <a:rPr lang="ka-GE" dirty="0"/>
              <a:t>. იწყება საცხოვრებელი ფონდის მასიური მშენებლობა ტერიტორიების ექსტენსიური ათვისებით, რაც ტიპიური სახლების პროექტირებით და მშენებლობით ხორციელდებოდა. მაგრამ ქალაქის განვითარების ტემპები უსწრებდნენ გენგეგმაში აღნიშნულ პერიოდს. </a:t>
            </a:r>
            <a:r>
              <a:rPr lang="ka-GE" i="1" dirty="0"/>
              <a:t>ტერიტორიული განვითარება მიემართებოდა დიღომის, ავჭალა- გლდანის </a:t>
            </a:r>
            <a:r>
              <a:rPr lang="ka-GE" dirty="0"/>
              <a:t>და ლილოს მიმართულებით. ვითარდებოდა </a:t>
            </a:r>
            <a:r>
              <a:rPr lang="ka-GE" i="1" dirty="0"/>
              <a:t>საბურთალოს, დიღომის</a:t>
            </a:r>
            <a:r>
              <a:rPr lang="ka-GE" dirty="0"/>
              <a:t>, ავჭალის, ღრმა-ღელეს, 26 კომისრების ტერიტორიების ათვისება. </a:t>
            </a:r>
            <a:endParaRPr lang="en-US" dirty="0"/>
          </a:p>
        </p:txBody>
      </p:sp>
      <p:sp>
        <p:nvSpPr>
          <p:cNvPr id="4" name="Rectangle 3"/>
          <p:cNvSpPr/>
          <p:nvPr/>
        </p:nvSpPr>
        <p:spPr>
          <a:xfrm>
            <a:off x="228600" y="4267200"/>
            <a:ext cx="2819400"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a-GE" sz="1400" dirty="0"/>
              <a:t>თბილისის, 26-კომისრების რაიონის საცხოვრებელი კვარტლების დეტალური დაგეგმარების პროექტის გეგმა. </a:t>
            </a:r>
            <a:endParaRPr lang="en-US" sz="1400" dirty="0"/>
          </a:p>
        </p:txBody>
      </p:sp>
      <p:pic>
        <p:nvPicPr>
          <p:cNvPr id="7170" name="Picture 2"/>
          <p:cNvPicPr>
            <a:picLocks noChangeAspect="1" noChangeArrowheads="1"/>
          </p:cNvPicPr>
          <p:nvPr/>
        </p:nvPicPr>
        <p:blipFill>
          <a:blip r:embed="rId2"/>
          <a:srcRect/>
          <a:stretch>
            <a:fillRect/>
          </a:stretch>
        </p:blipFill>
        <p:spPr bwMode="auto">
          <a:xfrm>
            <a:off x="3352800" y="2895600"/>
            <a:ext cx="5324475" cy="34766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4343400" cy="646330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a-GE" dirty="0"/>
              <a:t>ევროპის ქვეყნების ქალაქებში, ასევე როგორც საბჭოთა თბილისში 50 – 80-იანი წლების პერიოდში მიმდინარეობდა მსხვილი საცხოვრებელი რაიონების პროექტირება და მშენებლობა. ქალაქთმშენებლები ცდილობდნენ შეექმნათ ქალაქში მცხოვრებთათვის ფუნქციური და „ჰუმანური“ გარემო, მაგრამ მიუხედავად უამრავი მცდელობისა, ვერ გაექცნენ ტიპობრივ პროექტირებას და უღიმღამო არქიტექტურის ტირაჟირებას. დაგეგმარების პრინციპების თვალსაზრისით თბილისის პირველი საცხოვრებელი რაიონები „საბურთალო“ და „ მესამე მასივი“ გამოირჩევა სქემატურობით, საცხოვრებელი სახლების მექანიკური განთავსებით. საცხოვრებელ სახლებს არ გააჩნია მყუდრო შიდა ეზოები, რაიონებს ასევე არ აქვს გამოკვეთილი საზოგადსოებრივი ცენტრი. </a:t>
            </a:r>
          </a:p>
        </p:txBody>
      </p:sp>
      <p:pic>
        <p:nvPicPr>
          <p:cNvPr id="6146" name="Picture 2" descr="საბურთალო-ის სურათის შედეგი"/>
          <p:cNvPicPr>
            <a:picLocks noChangeAspect="1" noChangeArrowheads="1"/>
          </p:cNvPicPr>
          <p:nvPr/>
        </p:nvPicPr>
        <p:blipFill>
          <a:blip r:embed="rId2"/>
          <a:srcRect/>
          <a:stretch>
            <a:fillRect/>
          </a:stretch>
        </p:blipFill>
        <p:spPr bwMode="auto">
          <a:xfrm>
            <a:off x="4724400" y="228600"/>
            <a:ext cx="4327452" cy="3383280"/>
          </a:xfrm>
          <a:prstGeom prst="roundRect">
            <a:avLst>
              <a:gd name="adj" fmla="val 8594"/>
            </a:avLst>
          </a:prstGeom>
          <a:solidFill>
            <a:srgbClr val="FFFFFF">
              <a:shade val="85000"/>
            </a:srgbClr>
          </a:solidFill>
          <a:ln>
            <a:noFill/>
          </a:ln>
          <a:effectLst>
            <a:outerShdw blurRad="50800" dist="50800" dir="5400000" algn="ctr" rotWithShape="0">
              <a:srgbClr val="000000">
                <a:alpha val="57000"/>
              </a:srgbClr>
            </a:outerShdw>
            <a:reflection blurRad="12700" stA="38000" endPos="28000" dist="5000" dir="5400000" sy="-100000" algn="bl" rotWithShape="0"/>
          </a:effectLst>
        </p:spPr>
      </p:pic>
      <p:sp>
        <p:nvSpPr>
          <p:cNvPr id="4" name="TextBox 3"/>
          <p:cNvSpPr txBox="1"/>
          <p:nvPr/>
        </p:nvSpPr>
        <p:spPr>
          <a:xfrm>
            <a:off x="5334000" y="4648200"/>
            <a:ext cx="2971800" cy="338554"/>
          </a:xfrm>
          <a:prstGeom prst="rect">
            <a:avLst/>
          </a:prstGeom>
          <a:noFill/>
        </p:spPr>
        <p:txBody>
          <a:bodyPr wrap="square" rtlCol="0">
            <a:spAutoFit/>
          </a:bodyPr>
          <a:lstStyle/>
          <a:p>
            <a:r>
              <a:rPr lang="ka-GE" sz="1600" i="1" dirty="0"/>
              <a:t>საბურთალო დღეს</a:t>
            </a:r>
            <a:endParaRPr lang="en-US" sz="16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6200"/>
            <a:ext cx="7696200" cy="2585323"/>
          </a:xfrm>
          <a:prstGeom prst="rect">
            <a:avLst/>
          </a:prstGeom>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a-GE" dirty="0"/>
              <a:t>1970-1990 წლებში თბილისში პროექტირდება და შენდება უამრავი ახალი საცხოვრებელი მასივები, ხშირ შემთხვევაში მშენებლობა მიმდინარეობს საპროექტო წინადადებების ნაწილობრივ გაუთვალისწინებლობით, რამაც მიყვანა ეს რაიონები არქიტექტურული და ფუნქციური თვალსაზრისით დაუსრულებელ ორგანიზმებამდე. დღეს საჭიროა მათი გაკეთილშობილება: ახალი სარეკრიაციო ზონების შექმნა, საბავშვო და სპორტული ზონების კეთილმოწყობა და მოწესრიგება, ახალი საზოგადოებრი და სავაჭრო ცენტრების შექმნა, საცხოვრებელი სახლების რეკონსტრუქცია.</a:t>
            </a:r>
            <a:endParaRPr lang="en-US" dirty="0"/>
          </a:p>
        </p:txBody>
      </p:sp>
      <p:pic>
        <p:nvPicPr>
          <p:cNvPr id="5122" name="Picture 2" descr="თბილისი ბეტონის ქალაქი-ის სურათის შედეგი"/>
          <p:cNvPicPr>
            <a:picLocks noChangeAspect="1" noChangeArrowheads="1"/>
          </p:cNvPicPr>
          <p:nvPr/>
        </p:nvPicPr>
        <p:blipFill>
          <a:blip r:embed="rId2"/>
          <a:srcRect/>
          <a:stretch>
            <a:fillRect/>
          </a:stretch>
        </p:blipFill>
        <p:spPr bwMode="auto">
          <a:xfrm>
            <a:off x="990600" y="2743200"/>
            <a:ext cx="7086600" cy="4114800"/>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04800"/>
            <a:ext cx="3048000" cy="507831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ka-GE" dirty="0"/>
              <a:t>1992 - 2003 წლებში, მოსახლეობისათვის განკუთვნილი საზოგადოებრივი სივრცის ფართი თბილისში დრამატულად მცირდება, როგორც შეფარდებით, ასევე აბსოლუტური მნიშვნელობით. პარკების, სკვერების, საფეხმავლო გზების, ბავშთა სათამაშო და ღია სპორტული მოედნების რიცხვი დაეცა, ხოლო დარჩენილების ზომა შეიკვეცა და მადგან ბევრს ფართობი მოეჭრა ახალ კერძო მეპატრონეთა სასარგებლოდ.</a:t>
            </a:r>
            <a:endParaRPr lang="en-US" dirty="0"/>
          </a:p>
        </p:txBody>
      </p:sp>
      <p:pic>
        <p:nvPicPr>
          <p:cNvPr id="4098" name="Picture 2" descr="თბილისი ბეტონის ქალაქი-ის სურათის შედეგი"/>
          <p:cNvPicPr>
            <a:picLocks noChangeAspect="1" noChangeArrowheads="1"/>
          </p:cNvPicPr>
          <p:nvPr/>
        </p:nvPicPr>
        <p:blipFill>
          <a:blip r:embed="rId2"/>
          <a:srcRect/>
          <a:stretch>
            <a:fillRect/>
          </a:stretch>
        </p:blipFill>
        <p:spPr bwMode="auto">
          <a:xfrm>
            <a:off x="4876800" y="228600"/>
            <a:ext cx="3505200" cy="4133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2400"/>
            <a:ext cx="6781800" cy="313932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ka-GE" dirty="0"/>
              <a:t>მსხვილი ქალაქების, მათ შორის თბილისის, გარემოს ეკოლოგიური მდგომარეობის შეფასებისას და ანალიზისას, აუცილებელია გათვალისწინებული იქნას ისეთი დარგების, საქმიანობებისა და ფაქტორების</a:t>
            </a:r>
          </a:p>
          <a:p>
            <a:pPr algn="ctr"/>
            <a:r>
              <a:rPr lang="ka-GE" dirty="0"/>
              <a:t> ზემოქმედება, როგორებიცაა: </a:t>
            </a:r>
          </a:p>
          <a:p>
            <a:pPr algn="ctr"/>
            <a:endParaRPr lang="ka-GE" dirty="0"/>
          </a:p>
          <a:p>
            <a:pPr algn="ctr"/>
            <a:r>
              <a:rPr lang="ka-GE" dirty="0"/>
              <a:t>მრეწველობა, ტრანსპორტი, </a:t>
            </a:r>
          </a:p>
          <a:p>
            <a:pPr algn="ctr"/>
            <a:r>
              <a:rPr lang="ka-GE" dirty="0"/>
              <a:t>მშენებლობა, მიწათსარგებლობა, </a:t>
            </a:r>
          </a:p>
          <a:p>
            <a:pPr algn="ctr"/>
            <a:r>
              <a:rPr lang="ka-GE" dirty="0"/>
              <a:t>ენერგიისა და წყლის მოხმარება, </a:t>
            </a:r>
          </a:p>
          <a:p>
            <a:pPr algn="ctr"/>
            <a:r>
              <a:rPr lang="ka-GE" dirty="0"/>
              <a:t>აგრეთვე ქალაქებში წარმოქმნილი ჩამდინარე წყლები,</a:t>
            </a:r>
          </a:p>
          <a:p>
            <a:pPr algn="ctr"/>
            <a:r>
              <a:rPr lang="ka-GE" dirty="0"/>
              <a:t> მყარი ნარჩენები და სხვ. </a:t>
            </a:r>
            <a:endParaRPr lang="en-US" dirty="0"/>
          </a:p>
        </p:txBody>
      </p:sp>
      <p:pic>
        <p:nvPicPr>
          <p:cNvPr id="2050" name="Picture 2" descr="თბილისი ბეტონის ქალაქი-ის სურათის შედეგი"/>
          <p:cNvPicPr>
            <a:picLocks noChangeAspect="1" noChangeArrowheads="1"/>
          </p:cNvPicPr>
          <p:nvPr/>
        </p:nvPicPr>
        <p:blipFill>
          <a:blip r:embed="rId2"/>
          <a:srcRect/>
          <a:stretch>
            <a:fillRect/>
          </a:stretch>
        </p:blipFill>
        <p:spPr bwMode="auto">
          <a:xfrm>
            <a:off x="1524000" y="3352800"/>
            <a:ext cx="5638800" cy="33051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228600"/>
            <a:ext cx="84582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a-GE" b="0" i="0" u="none" strike="noStrike" cap="none" normalizeH="0" baseline="0" dirty="0">
                <a:ln>
                  <a:noFill/>
                </a:ln>
                <a:solidFill>
                  <a:schemeClr val="tx1"/>
                </a:solidFill>
                <a:effectLst/>
                <a:latin typeface="Calibri" pitchFamily="34" charset="0"/>
                <a:ea typeface="Times New Roman" pitchFamily="18" charset="0"/>
                <a:cs typeface="Sylfaen" pitchFamily="18" charset="0"/>
              </a:rPr>
              <a:t>კვლევები დამყარებულია შემდეგ ეკოლოგიურ მონაცემებზე:</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Calibri" pitchFamily="34" charset="0"/>
              <a:ea typeface="Times New Roman" pitchFamily="18" charset="0"/>
              <a:cs typeface="Sylfae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a-GE" b="0" i="0" u="none" strike="noStrike" cap="none" normalizeH="0" baseline="0" dirty="0">
                <a:ln>
                  <a:noFill/>
                </a:ln>
                <a:solidFill>
                  <a:schemeClr val="tx1"/>
                </a:solidFill>
                <a:effectLst/>
                <a:latin typeface="Calibri" pitchFamily="34" charset="0"/>
                <a:ea typeface="Times New Roman" pitchFamily="18" charset="0"/>
                <a:cs typeface="Sylfaen" pitchFamily="18" charset="0"/>
              </a:rPr>
              <a:t>ატმოსფერული ჰაერი</a:t>
            </a:r>
            <a:endParaRPr kumimoji="0" lang="en-US" b="0" i="0" u="none" strike="noStrike" cap="none" normalizeH="0" baseline="0" dirty="0">
              <a:ln>
                <a:noFill/>
              </a:ln>
              <a:solidFill>
                <a:schemeClr val="tx1"/>
              </a:solidFill>
              <a:effectLst/>
              <a:latin typeface="Calibri" pitchFamily="34" charset="0"/>
              <a:ea typeface="Times New Roman" pitchFamily="18" charset="0"/>
              <a:cs typeface="Sylfae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a-GE" b="0" i="0" u="none" strike="noStrike" cap="none" normalizeH="0" baseline="0" dirty="0">
                <a:ln>
                  <a:noFill/>
                </a:ln>
                <a:solidFill>
                  <a:schemeClr val="tx1"/>
                </a:solidFill>
                <a:effectLst/>
                <a:latin typeface="Calibri" pitchFamily="34" charset="0"/>
                <a:ea typeface="Times New Roman" pitchFamily="18" charset="0"/>
                <a:cs typeface="Sylfaen" pitchFamily="18" charset="0"/>
              </a:rPr>
              <a:t>ზედაპირული წყლების ხარისხი</a:t>
            </a:r>
            <a:endParaRPr kumimoji="0" lang="en-US" b="0" i="0" u="none" strike="noStrike" cap="none" normalizeH="0" baseline="0" dirty="0">
              <a:ln>
                <a:noFill/>
              </a:ln>
              <a:solidFill>
                <a:schemeClr val="tx1"/>
              </a:solidFill>
              <a:effectLst/>
              <a:latin typeface="Calibri" pitchFamily="34" charset="0"/>
              <a:ea typeface="Times New Roman" pitchFamily="18" charset="0"/>
              <a:cs typeface="Sylfaen"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a-GE" b="0" i="0" u="none" strike="noStrike" cap="none" normalizeH="0" baseline="0" dirty="0">
                <a:ln>
                  <a:noFill/>
                </a:ln>
                <a:solidFill>
                  <a:schemeClr val="tx1"/>
                </a:solidFill>
                <a:effectLst/>
                <a:latin typeface="Calibri" pitchFamily="34" charset="0"/>
                <a:ea typeface="Times New Roman" pitchFamily="18" charset="0"/>
                <a:cs typeface="Sylfaen" pitchFamily="18" charset="0"/>
              </a:rPr>
              <a:t>ხმაური</a:t>
            </a:r>
            <a:endParaRPr kumimoji="0" lang="en-US" b="0" i="0" u="none" strike="noStrike" cap="none" normalizeH="0" baseline="0" dirty="0">
              <a:ln>
                <a:noFill/>
              </a:ln>
              <a:solidFill>
                <a:schemeClr val="tx1"/>
              </a:solidFill>
              <a:effectLst/>
              <a:latin typeface="Calibri" pitchFamily="34" charset="0"/>
              <a:ea typeface="Times New Roman" pitchFamily="18" charset="0"/>
              <a:cs typeface="Sylfae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a-GE" b="0" i="0" u="none" strike="noStrike" cap="none" normalizeH="0" baseline="0" dirty="0">
                <a:ln>
                  <a:noFill/>
                </a:ln>
                <a:solidFill>
                  <a:schemeClr val="tx1"/>
                </a:solidFill>
                <a:effectLst/>
                <a:latin typeface="Calibri" pitchFamily="34" charset="0"/>
                <a:ea typeface="Times New Roman" pitchFamily="18" charset="0"/>
                <a:cs typeface="Sylfaen" pitchFamily="18" charset="0"/>
              </a:rPr>
              <a:t>გამწვანება</a:t>
            </a:r>
            <a:endParaRPr kumimoji="0" lang="ka-GE" b="0" i="0" u="none" strike="noStrike" cap="none" normalizeH="0" baseline="0" dirty="0">
              <a:ln>
                <a:noFill/>
              </a:ln>
              <a:solidFill>
                <a:schemeClr val="tx1"/>
              </a:solidFill>
              <a:effectLst/>
              <a:latin typeface="Arial" pitchFamily="34" charset="0"/>
              <a:cs typeface="Arial" pitchFamily="34" charset="0"/>
            </a:endParaRPr>
          </a:p>
        </p:txBody>
      </p:sp>
      <p:pic>
        <p:nvPicPr>
          <p:cNvPr id="1027" name="Picture 3" descr="ეკოლოგიური მონაცემები-ის სურათის შედეგი"/>
          <p:cNvPicPr>
            <a:picLocks noChangeAspect="1" noChangeArrowheads="1"/>
          </p:cNvPicPr>
          <p:nvPr/>
        </p:nvPicPr>
        <p:blipFill>
          <a:blip r:embed="rId2"/>
          <a:srcRect/>
          <a:stretch>
            <a:fillRect/>
          </a:stretch>
        </p:blipFill>
        <p:spPr bwMode="auto">
          <a:xfrm>
            <a:off x="4419600" y="838200"/>
            <a:ext cx="4267200"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descr="წყალი-ის სურათის შედეგი"/>
          <p:cNvPicPr>
            <a:picLocks noChangeAspect="1" noChangeArrowheads="1"/>
          </p:cNvPicPr>
          <p:nvPr/>
        </p:nvPicPr>
        <p:blipFill>
          <a:blip r:embed="rId3"/>
          <a:srcRect/>
          <a:stretch>
            <a:fillRect/>
          </a:stretch>
        </p:blipFill>
        <p:spPr bwMode="auto">
          <a:xfrm>
            <a:off x="152400" y="3810000"/>
            <a:ext cx="3962400" cy="24765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086600" cy="2308324"/>
          </a:xfrm>
          <a:prstGeom prst="rect">
            <a:avLst/>
          </a:prstGeom>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ka-GE" dirty="0"/>
              <a:t>გარემოს ხარისხის მდგომარეობა ეკოლოგიური მახასიათებლების გათვალისწინებით, მკვეთრად უარყოფითია ძველი თბილისის რაიონის სამივე მუნიციპალიტეტში: მთაწმინდა, სოლოლაკი, ორთაჭალა(მუნიციპალიტეტი1); ვერა, თამარ მეფე, აღმაშენებელი(მუნიციპალიტეტი 2), ქვედა ჩუღურეტი, ავლაბარი(მუნიციპალიტეტი3).  მძიმე მდომარეობაა ვაკე-საბურთალოს რაიონში- კოსტავა, ბახტრიონი, დოლიძე (მუნიციპალიტეტი 9). </a:t>
            </a:r>
          </a:p>
        </p:txBody>
      </p:sp>
      <p:sp>
        <p:nvSpPr>
          <p:cNvPr id="3" name="Rectangle 2"/>
          <p:cNvSpPr/>
          <p:nvPr/>
        </p:nvSpPr>
        <p:spPr>
          <a:xfrm>
            <a:off x="304800" y="3352800"/>
            <a:ext cx="4114800" cy="2585323"/>
          </a:xfrm>
          <a:prstGeom prst="rect">
            <a:avLst/>
          </a:prstGeom>
          <a:effectLst>
            <a:glow rad="1016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ka-GE" dirty="0"/>
              <a:t>არსებული პრობლემების გადასაჭრელად საჭიროა ქვეყნის მთელი ტერიტორიის, მისი ნაწილების მოწესრიგება, ადამიანის საარსებო გარემოს ჰარმონიული განვითარება,  ეკოლოგიური მსოფლმხედველობისა დანერგვა და ადამიანისა და გარემოს ურთიერთობის ჰარმონიზაცია.</a:t>
            </a:r>
            <a:endParaRPr lang="en-US" dirty="0"/>
          </a:p>
        </p:txBody>
      </p:sp>
      <p:pic>
        <p:nvPicPr>
          <p:cNvPr id="3074" name="Picture 2" descr="წყალი-ის სურათის შედეგი"/>
          <p:cNvPicPr>
            <a:picLocks noChangeAspect="1" noChangeArrowheads="1"/>
          </p:cNvPicPr>
          <p:nvPr/>
        </p:nvPicPr>
        <p:blipFill>
          <a:blip r:embed="rId2"/>
          <a:srcRect/>
          <a:stretch>
            <a:fillRect/>
          </a:stretch>
        </p:blipFill>
        <p:spPr bwMode="auto">
          <a:xfrm>
            <a:off x="5257800" y="2819400"/>
            <a:ext cx="2933700" cy="37338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514600"/>
            <a:ext cx="4572000" cy="646331"/>
          </a:xfrm>
          <a:prstGeom prst="rect">
            <a:avLst/>
          </a:prstGeom>
        </p:spPr>
        <p:txBody>
          <a:bodyPr>
            <a:spAutoFit/>
          </a:bodyPr>
          <a:lstStyle/>
          <a:p>
            <a:r>
              <a:rPr lang="en-US" dirty="0"/>
              <a:t>http://www.nplg.gov.ge/dlibrary/collect/0002/000425/Oquashvili%20Ni.pdf</a:t>
            </a:r>
          </a:p>
        </p:txBody>
      </p:sp>
      <p:sp>
        <p:nvSpPr>
          <p:cNvPr id="3" name="Rectangle 2"/>
          <p:cNvSpPr/>
          <p:nvPr/>
        </p:nvSpPr>
        <p:spPr>
          <a:xfrm>
            <a:off x="762000" y="1295400"/>
            <a:ext cx="4572000" cy="923330"/>
          </a:xfrm>
          <a:prstGeom prst="rect">
            <a:avLst/>
          </a:prstGeom>
        </p:spPr>
        <p:txBody>
          <a:bodyPr>
            <a:spAutoFit/>
          </a:bodyPr>
          <a:lstStyle/>
          <a:p>
            <a:r>
              <a:rPr lang="en-US" dirty="0"/>
              <a:t>http://www.nplg.gov.ge/dlibrary/collect/0002/000570/D-%2C%20Mamuka%20Salukvadze.pdf</a:t>
            </a:r>
          </a:p>
        </p:txBody>
      </p:sp>
      <p:sp>
        <p:nvSpPr>
          <p:cNvPr id="4" name="TextBox 3"/>
          <p:cNvSpPr txBox="1"/>
          <p:nvPr/>
        </p:nvSpPr>
        <p:spPr>
          <a:xfrm>
            <a:off x="685800" y="457200"/>
            <a:ext cx="5562600" cy="369332"/>
          </a:xfrm>
          <a:prstGeom prst="rect">
            <a:avLst/>
          </a:prstGeom>
          <a:noFill/>
        </p:spPr>
        <p:txBody>
          <a:bodyPr wrap="square" rtlCol="0">
            <a:spAutoFit/>
          </a:bodyPr>
          <a:lstStyle/>
          <a:p>
            <a:r>
              <a:rPr lang="ka-GE" dirty="0"/>
              <a:t>გამოყენებული ლიტერატურა:</a:t>
            </a:r>
            <a:endParaRPr lang="en-US" dirty="0"/>
          </a:p>
        </p:txBody>
      </p:sp>
      <p:sp>
        <p:nvSpPr>
          <p:cNvPr id="5" name="TextBox 4"/>
          <p:cNvSpPr txBox="1"/>
          <p:nvPr/>
        </p:nvSpPr>
        <p:spPr>
          <a:xfrm>
            <a:off x="762000" y="3581400"/>
            <a:ext cx="4114800" cy="381000"/>
          </a:xfrm>
          <a:prstGeom prst="rect">
            <a:avLst/>
          </a:prstGeom>
          <a:noFill/>
        </p:spPr>
        <p:txBody>
          <a:bodyPr wrap="square" rtlCol="0">
            <a:spAutoFit/>
          </a:bodyPr>
          <a:lstStyle/>
          <a:p>
            <a:r>
              <a:rPr lang="en-US" dirty="0"/>
              <a:t>Wikipedia.org</a:t>
            </a:r>
          </a:p>
        </p:txBody>
      </p:sp>
      <p:sp>
        <p:nvSpPr>
          <p:cNvPr id="6" name="Rectangle 5"/>
          <p:cNvSpPr/>
          <p:nvPr/>
        </p:nvSpPr>
        <p:spPr>
          <a:xfrm>
            <a:off x="762000" y="4038600"/>
            <a:ext cx="4572000" cy="646331"/>
          </a:xfrm>
          <a:prstGeom prst="rect">
            <a:avLst/>
          </a:prstGeom>
        </p:spPr>
        <p:txBody>
          <a:bodyPr>
            <a:spAutoFit/>
          </a:bodyPr>
          <a:lstStyle/>
          <a:p>
            <a:r>
              <a:rPr lang="en-US" dirty="0"/>
              <a:t>http://www.city.kvira.ge/2016/03/07/</a:t>
            </a:r>
            <a:r>
              <a:rPr lang="ka-GE" dirty="0"/>
              <a:t>თბილისის-ურბანული-განვი-2/</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524000"/>
            <a:ext cx="5791200" cy="3046988"/>
          </a:xfrm>
          <a:prstGeom prst="rect">
            <a:avLst/>
          </a:prstGeom>
          <a:effectLst>
            <a:glow rad="2286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ka-GE" sz="4800" dirty="0"/>
              <a:t>მადლობას გიხდით ყურადღებისათვის!</a:t>
            </a:r>
          </a:p>
          <a:p>
            <a:pPr algn="ctr"/>
            <a:r>
              <a:rPr lang="ka-GE" sz="4800" dirty="0"/>
              <a:t> </a:t>
            </a:r>
          </a:p>
          <a:p>
            <a:pPr algn="ctr"/>
            <a:r>
              <a:rPr lang="ka-GE" sz="4800" dirty="0">
                <a:sym typeface="Wingdings" pitchFamily="2" charset="2"/>
              </a:rPr>
              <a:t></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1166</Words>
  <Application>Microsoft Office PowerPoint</Application>
  <PresentationFormat>On-screen Show (4:3)</PresentationFormat>
  <Paragraphs>64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Nika noname</cp:lastModifiedBy>
  <cp:revision>66</cp:revision>
  <dcterms:created xsi:type="dcterms:W3CDTF">2006-08-16T00:00:00Z</dcterms:created>
  <dcterms:modified xsi:type="dcterms:W3CDTF">2024-10-09T15:57:15Z</dcterms:modified>
</cp:coreProperties>
</file>